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1EBD15-98BA-41FC-A315-F11B58B4C591}" type="datetimeFigureOut">
              <a:rPr kumimoji="1" lang="ja-JP" altLang="en-US" smtClean="0"/>
              <a:t>2021/4/3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BBA2D6-13D8-455E-B5E5-FE619296F6EB}"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11EBD15-98BA-41FC-A315-F11B58B4C591}" type="datetimeFigureOut">
              <a:rPr kumimoji="1" lang="ja-JP" altLang="en-US" smtClean="0"/>
              <a:t>2021/4/3</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EBBA2D6-13D8-455E-B5E5-FE619296F6EB}"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1290" y="836712"/>
            <a:ext cx="6853158" cy="707886"/>
          </a:xfrm>
        </p:spPr>
        <p:txBody>
          <a:bodyPr wrap="none" anchor="ctr" anchorCtr="0">
            <a:spAutoFit/>
          </a:bodyPr>
          <a:lstStyle/>
          <a:p>
            <a:r>
              <a:rPr lang="ja-JP" altLang="en-US" sz="4000" b="1" dirty="0">
                <a:solidFill>
                  <a:srgbClr val="FF0000"/>
                </a:solidFill>
                <a:latin typeface="EPSON 太丸ゴシック体Ｂ" panose="020F0709000000000000" pitchFamily="49" charset="-128"/>
                <a:ea typeface="EPSON 太丸ゴシック体Ｂ" panose="020F0709000000000000" pitchFamily="49" charset="-128"/>
              </a:rPr>
              <a:t>夏に向けての体力づくり！！</a:t>
            </a:r>
            <a:endParaRPr kumimoji="1" lang="ja-JP" altLang="en-US" sz="4000" b="1" dirty="0">
              <a:solidFill>
                <a:srgbClr val="FF0000"/>
              </a:solidFill>
              <a:latin typeface="EPSON 太丸ゴシック体Ｂ" panose="020F0709000000000000" pitchFamily="49" charset="-128"/>
              <a:ea typeface="EPSON 太丸ゴシック体Ｂ" panose="020F0709000000000000" pitchFamily="49" charset="-128"/>
            </a:endParaRPr>
          </a:p>
        </p:txBody>
      </p:sp>
      <p:sp>
        <p:nvSpPr>
          <p:cNvPr id="3" name="サブタイトル 2"/>
          <p:cNvSpPr>
            <a:spLocks noGrp="1"/>
          </p:cNvSpPr>
          <p:nvPr>
            <p:ph type="subTitle" idx="1"/>
          </p:nvPr>
        </p:nvSpPr>
        <p:spPr>
          <a:xfrm>
            <a:off x="323528" y="1484784"/>
            <a:ext cx="8568952" cy="1764196"/>
          </a:xfrm>
          <a:ln>
            <a:noFill/>
          </a:ln>
        </p:spPr>
        <p:txBody>
          <a:bodyPr>
            <a:normAutofit fontScale="85000" lnSpcReduction="10000"/>
          </a:bodyPr>
          <a:lstStyle/>
          <a:p>
            <a:pPr algn="l"/>
            <a:r>
              <a:rPr kumimoji="1" lang="ja-JP" altLang="en-US" sz="2600" dirty="0">
                <a:solidFill>
                  <a:schemeClr val="bg1"/>
                </a:solidFill>
                <a:latin typeface="EPSON 太丸ゴシック体Ｂ" panose="020F0709000000000000" pitchFamily="49" charset="-128"/>
                <a:ea typeface="EPSON 太丸ゴシック体Ｂ" panose="020F0709000000000000" pitchFamily="49" charset="-128"/>
              </a:rPr>
              <a:t>期　間</a:t>
            </a:r>
            <a:r>
              <a:rPr lang="ja-JP" altLang="en-US" sz="2600" dirty="0">
                <a:solidFill>
                  <a:schemeClr val="bg1"/>
                </a:solidFill>
                <a:latin typeface="EPSON 太丸ゴシック体Ｂ" panose="020F0709000000000000" pitchFamily="49" charset="-128"/>
                <a:ea typeface="EPSON 太丸ゴシック体Ｂ" panose="020F0709000000000000" pitchFamily="49" charset="-128"/>
              </a:rPr>
              <a:t>：５月１０日（月）～ ５月２９日（土）３回練習</a:t>
            </a:r>
            <a:r>
              <a:rPr lang="ja-JP" altLang="en-US" sz="1900" dirty="0">
                <a:solidFill>
                  <a:schemeClr val="bg1"/>
                </a:solidFill>
                <a:latin typeface="EPSON 太丸ゴシック体Ｂ" panose="020F0709000000000000" pitchFamily="49" charset="-128"/>
                <a:ea typeface="EPSON 太丸ゴシック体Ｂ" panose="020F0709000000000000" pitchFamily="49" charset="-128"/>
              </a:rPr>
              <a:t>（曜日固定）</a:t>
            </a:r>
            <a:endParaRPr lang="en-US" altLang="ja-JP" sz="1900" dirty="0">
              <a:solidFill>
                <a:schemeClr val="bg1"/>
              </a:solidFill>
              <a:latin typeface="EPSON 太丸ゴシック体Ｂ" panose="020F0709000000000000" pitchFamily="49" charset="-128"/>
              <a:ea typeface="EPSON 太丸ゴシック体Ｂ" panose="020F0709000000000000" pitchFamily="49" charset="-128"/>
            </a:endParaRPr>
          </a:p>
          <a:p>
            <a:pPr marL="0" indent="0" algn="l">
              <a:buNone/>
            </a:pPr>
            <a:r>
              <a:rPr lang="ja-JP" altLang="en-US" dirty="0">
                <a:solidFill>
                  <a:schemeClr val="bg1"/>
                </a:solidFill>
                <a:latin typeface="HG丸ｺﾞｼｯｸM-PRO" panose="020F0600000000000000" pitchFamily="50" charset="-128"/>
                <a:ea typeface="HG丸ｺﾞｼｯｸM-PRO" panose="020F0600000000000000" pitchFamily="50" charset="-128"/>
              </a:rPr>
              <a:t>　　　　　</a:t>
            </a:r>
            <a:r>
              <a:rPr lang="en-US" altLang="ja-JP" sz="1800" dirty="0">
                <a:solidFill>
                  <a:schemeClr val="bg1"/>
                </a:solidFill>
                <a:latin typeface="EPSON 太丸ゴシック体Ｂ" panose="020F0709000000000000" pitchFamily="49" charset="-128"/>
                <a:ea typeface="EPSON 太丸ゴシック体Ｂ" panose="020F0709000000000000" pitchFamily="49" charset="-128"/>
              </a:rPr>
              <a:t>※</a:t>
            </a:r>
            <a:r>
              <a:rPr lang="ja-JP" altLang="en-US" sz="1800" dirty="0">
                <a:solidFill>
                  <a:schemeClr val="bg1"/>
                </a:solidFill>
                <a:latin typeface="EPSON 太丸ゴシック体Ｂ" panose="020F0709000000000000" pitchFamily="49" charset="-128"/>
                <a:ea typeface="EPSON 太丸ゴシック体Ｂ" panose="020F0709000000000000" pitchFamily="49" charset="-128"/>
              </a:rPr>
              <a:t>通常会員様と同様に、３回練習（週１回）となります。　</a:t>
            </a:r>
            <a:r>
              <a:rPr lang="en-US" altLang="ja-JP" sz="1800" b="1" u="sng" dirty="0">
                <a:solidFill>
                  <a:srgbClr val="FF0000"/>
                </a:solidFill>
                <a:latin typeface="EPSON 太丸ゴシック体Ｂ" panose="020F0709000000000000" pitchFamily="49" charset="-128"/>
                <a:ea typeface="EPSON 太丸ゴシック体Ｂ" panose="020F0709000000000000" pitchFamily="49" charset="-128"/>
              </a:rPr>
              <a:t>5/1</a:t>
            </a:r>
            <a:r>
              <a:rPr lang="ja-JP" altLang="en-US" sz="1800" b="1" u="sng" dirty="0">
                <a:solidFill>
                  <a:srgbClr val="FF0000"/>
                </a:solidFill>
                <a:latin typeface="EPSON 太丸ゴシック体Ｂ" panose="020F0709000000000000" pitchFamily="49" charset="-128"/>
                <a:ea typeface="EPSON 太丸ゴシック体Ｂ" panose="020F0709000000000000" pitchFamily="49" charset="-128"/>
              </a:rPr>
              <a:t> ～ </a:t>
            </a:r>
            <a:r>
              <a:rPr lang="en-US" altLang="ja-JP" sz="1800" b="1" u="sng" dirty="0">
                <a:solidFill>
                  <a:srgbClr val="FF0000"/>
                </a:solidFill>
                <a:latin typeface="EPSON 太丸ゴシック体Ｂ" panose="020F0709000000000000" pitchFamily="49" charset="-128"/>
                <a:ea typeface="EPSON 太丸ゴシック体Ｂ" panose="020F0709000000000000" pitchFamily="49" charset="-128"/>
              </a:rPr>
              <a:t>5/9</a:t>
            </a:r>
            <a:r>
              <a:rPr lang="ja-JP" altLang="en-US" sz="1800" b="1" u="sng" dirty="0">
                <a:solidFill>
                  <a:srgbClr val="FF0000"/>
                </a:solidFill>
                <a:latin typeface="EPSON 太丸ゴシック体Ｂ" panose="020F0709000000000000" pitchFamily="49" charset="-128"/>
                <a:ea typeface="EPSON 太丸ゴシック体Ｂ" panose="020F0709000000000000" pitchFamily="49" charset="-128"/>
              </a:rPr>
              <a:t> は休館日</a:t>
            </a:r>
            <a:endParaRPr kumimoji="1" lang="en-US" altLang="ja-JP" b="1" u="sng"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2600" dirty="0">
                <a:solidFill>
                  <a:schemeClr val="bg1"/>
                </a:solidFill>
                <a:latin typeface="EPSON 太丸ゴシック体Ｂ" panose="020F0709000000000000" pitchFamily="49" charset="-128"/>
                <a:ea typeface="EPSON 太丸ゴシック体Ｂ" panose="020F0709000000000000" pitchFamily="49" charset="-128"/>
              </a:rPr>
              <a:t>参加費：５</a:t>
            </a:r>
            <a:r>
              <a:rPr lang="en-US" altLang="ja-JP" sz="2600" dirty="0">
                <a:solidFill>
                  <a:schemeClr val="bg1"/>
                </a:solidFill>
                <a:latin typeface="EPSON 太丸ゴシック体Ｂ" panose="020F0709000000000000" pitchFamily="49" charset="-128"/>
                <a:ea typeface="EPSON 太丸ゴシック体Ｂ" panose="020F0709000000000000" pitchFamily="49" charset="-128"/>
              </a:rPr>
              <a:t>,</a:t>
            </a:r>
            <a:r>
              <a:rPr lang="ja-JP" altLang="en-US" sz="2600" dirty="0">
                <a:solidFill>
                  <a:schemeClr val="bg1"/>
                </a:solidFill>
                <a:latin typeface="EPSON 太丸ゴシック体Ｂ" panose="020F0709000000000000" pitchFamily="49" charset="-128"/>
                <a:ea typeface="EPSON 太丸ゴシック体Ｂ" panose="020F0709000000000000" pitchFamily="49" charset="-128"/>
              </a:rPr>
              <a:t>７７５円</a:t>
            </a:r>
            <a:r>
              <a:rPr lang="ja-JP" altLang="en-US" sz="1800" dirty="0">
                <a:solidFill>
                  <a:schemeClr val="bg1"/>
                </a:solidFill>
                <a:latin typeface="EPSON 太丸ゴシック体Ｂ" panose="020F0709000000000000" pitchFamily="49" charset="-128"/>
                <a:ea typeface="EPSON 太丸ゴシック体Ｂ" panose="020F0709000000000000" pitchFamily="49" charset="-128"/>
              </a:rPr>
              <a:t>（税込）</a:t>
            </a:r>
            <a:endParaRPr lang="en-US" altLang="ja-JP" sz="1800" dirty="0">
              <a:solidFill>
                <a:schemeClr val="bg1"/>
              </a:solidFill>
              <a:latin typeface="EPSON 太丸ゴシック体Ｂ" panose="020F0709000000000000" pitchFamily="49" charset="-128"/>
              <a:ea typeface="EPSON 太丸ゴシック体Ｂ" panose="020F0709000000000000" pitchFamily="49" charset="-128"/>
            </a:endParaRPr>
          </a:p>
          <a:p>
            <a:pPr algn="l"/>
            <a:r>
              <a:rPr kumimoji="1" lang="ja-JP" altLang="en-US" sz="2600" dirty="0">
                <a:solidFill>
                  <a:schemeClr val="bg1"/>
                </a:solidFill>
                <a:latin typeface="EPSON 太丸ゴシック体Ｂ" panose="020F0709000000000000" pitchFamily="49" charset="-128"/>
                <a:ea typeface="EPSON 太丸ゴシック体Ｂ" panose="020F0709000000000000" pitchFamily="49" charset="-128"/>
              </a:rPr>
              <a:t>対　象：幼児（月・水・金）・初級（月 ～ 土）の各クラス</a:t>
            </a:r>
            <a:endParaRPr kumimoji="1" lang="en-US" altLang="ja-JP" sz="2600" dirty="0">
              <a:solidFill>
                <a:schemeClr val="bg1"/>
              </a:solidFill>
              <a:latin typeface="EPSON 太丸ゴシック体Ｂ" panose="020F0709000000000000" pitchFamily="49" charset="-128"/>
              <a:ea typeface="EPSON 太丸ゴシック体Ｂ" panose="020F0709000000000000" pitchFamily="49" charset="-128"/>
            </a:endParaRPr>
          </a:p>
          <a:p>
            <a:pPr marL="0" indent="0" algn="l">
              <a:buNone/>
            </a:pPr>
            <a:r>
              <a:rPr lang="ja-JP" altLang="en-US" dirty="0">
                <a:solidFill>
                  <a:schemeClr val="bg1"/>
                </a:solidFill>
                <a:latin typeface="EPSON 太丸ゴシック体Ｂ" panose="020F0709000000000000" pitchFamily="49" charset="-128"/>
                <a:ea typeface="EPSON 太丸ゴシック体Ｂ" panose="020F0709000000000000" pitchFamily="49" charset="-128"/>
              </a:rPr>
              <a:t>　　　　　　　　　　　</a:t>
            </a:r>
            <a:r>
              <a:rPr lang="en-US" altLang="ja-JP" sz="1800" dirty="0">
                <a:solidFill>
                  <a:schemeClr val="bg1"/>
                </a:solidFill>
                <a:latin typeface="EPSON 太丸ゴシック体Ｂ" panose="020F0709000000000000" pitchFamily="49" charset="-128"/>
                <a:ea typeface="EPSON 太丸ゴシック体Ｂ" panose="020F0709000000000000" pitchFamily="49" charset="-128"/>
              </a:rPr>
              <a:t>※</a:t>
            </a:r>
            <a:r>
              <a:rPr lang="ja-JP" altLang="en-US" sz="1800" dirty="0">
                <a:solidFill>
                  <a:schemeClr val="bg1"/>
                </a:solidFill>
                <a:latin typeface="EPSON 太丸ゴシック体Ｂ" panose="020F0709000000000000" pitchFamily="49" charset="-128"/>
                <a:ea typeface="EPSON 太丸ゴシック体Ｂ" panose="020F0709000000000000" pitchFamily="49" charset="-128"/>
              </a:rPr>
              <a:t>振替制度はございませんので、お休みしないようご参加願います。</a:t>
            </a:r>
            <a:endParaRPr kumimoji="1" lang="ja-JP" altLang="en-US" sz="1800" dirty="0">
              <a:solidFill>
                <a:schemeClr val="bg1"/>
              </a:solidFill>
              <a:latin typeface="EPSON 太丸ゴシック体Ｂ" panose="020F0709000000000000" pitchFamily="49" charset="-128"/>
              <a:ea typeface="EPSON 太丸ゴシック体Ｂ" panose="020F0709000000000000" pitchFamily="49" charset="-128"/>
            </a:endParaRPr>
          </a:p>
        </p:txBody>
      </p:sp>
      <p:sp>
        <p:nvSpPr>
          <p:cNvPr id="4" name="タイトル 1"/>
          <p:cNvSpPr txBox="1">
            <a:spLocks/>
          </p:cNvSpPr>
          <p:nvPr/>
        </p:nvSpPr>
        <p:spPr>
          <a:xfrm>
            <a:off x="251520" y="260648"/>
            <a:ext cx="8568952" cy="720080"/>
          </a:xfrm>
          <a:prstGeom prst="rect">
            <a:avLst/>
          </a:prstGeom>
        </p:spPr>
        <p:txBody>
          <a:bodyPr vert="horz" wrap="none" lIns="91440" tIns="45720" rIns="91440" bIns="45720" rtlCol="0" anchor="ctr" anchorCtr="0">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r"/>
            <a:r>
              <a:rPr lang="ja-JP" altLang="en-US" sz="5400" b="1" dirty="0">
                <a:solidFill>
                  <a:srgbClr val="FFFF00"/>
                </a:solidFill>
                <a:latin typeface="EPSON 太丸ゴシック体Ｂ" panose="020F0709000000000000" pitchFamily="49" charset="-128"/>
                <a:ea typeface="EPSON 太丸ゴシック体Ｂ" panose="020F0709000000000000" pitchFamily="49" charset="-128"/>
              </a:rPr>
              <a:t>５月度 １か月体験教室</a:t>
            </a:r>
          </a:p>
        </p:txBody>
      </p:sp>
      <p:sp>
        <p:nvSpPr>
          <p:cNvPr id="5" name="サブタイトル 2"/>
          <p:cNvSpPr txBox="1">
            <a:spLocks/>
          </p:cNvSpPr>
          <p:nvPr/>
        </p:nvSpPr>
        <p:spPr>
          <a:xfrm>
            <a:off x="323528" y="3248980"/>
            <a:ext cx="8496944" cy="1836204"/>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2400" b="1" dirty="0">
                <a:solidFill>
                  <a:srgbClr val="FF0000"/>
                </a:solidFill>
                <a:latin typeface="EPSON 太丸ゴシック体Ｂ" panose="020F0709000000000000" pitchFamily="49" charset="-128"/>
                <a:ea typeface="EPSON 太丸ゴシック体Ｂ" panose="020F0709000000000000" pitchFamily="49" charset="-128"/>
              </a:rPr>
              <a:t>☆体験後の入会特典☆</a:t>
            </a:r>
            <a:r>
              <a:rPr lang="ja-JP" altLang="en-US" sz="1700" dirty="0">
                <a:solidFill>
                  <a:srgbClr val="FF0000"/>
                </a:solidFill>
                <a:latin typeface="EPSON 太丸ゴシック体Ｂ" panose="020F0709000000000000" pitchFamily="49" charset="-128"/>
                <a:ea typeface="EPSON 太丸ゴシック体Ｂ" panose="020F0709000000000000" pitchFamily="49" charset="-128"/>
              </a:rPr>
              <a:t>（表示金額は全て税込）</a:t>
            </a:r>
            <a:endParaRPr lang="en-US" altLang="ja-JP" sz="2200"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2400" dirty="0">
                <a:solidFill>
                  <a:srgbClr val="FF0000"/>
                </a:solidFill>
                <a:latin typeface="EPSON 太丸ゴシック体Ｂ" panose="020F0709000000000000" pitchFamily="49" charset="-128"/>
                <a:ea typeface="EPSON 太丸ゴシック体Ｂ" panose="020F0709000000000000" pitchFamily="49" charset="-128"/>
              </a:rPr>
              <a:t>１．入会金</a:t>
            </a:r>
            <a:r>
              <a:rPr lang="ja-JP" altLang="en-US" sz="1500" dirty="0">
                <a:solidFill>
                  <a:srgbClr val="FF0000"/>
                </a:solidFill>
                <a:latin typeface="EPSON 太丸ゴシック体Ｂ" panose="020F0709000000000000" pitchFamily="49" charset="-128"/>
                <a:ea typeface="EPSON 太丸ゴシック体Ｂ" panose="020F0709000000000000" pitchFamily="49" charset="-128"/>
              </a:rPr>
              <a:t>（通常 </a:t>
            </a:r>
            <a:r>
              <a:rPr lang="en-US" altLang="ja-JP" sz="1500" dirty="0">
                <a:solidFill>
                  <a:srgbClr val="FF0000"/>
                </a:solidFill>
                <a:latin typeface="EPSON 太丸ゴシック体Ｂ" panose="020F0709000000000000" pitchFamily="49" charset="-128"/>
                <a:ea typeface="EPSON 太丸ゴシック体Ｂ" panose="020F0709000000000000" pitchFamily="49" charset="-128"/>
              </a:rPr>
              <a:t>5,500</a:t>
            </a:r>
            <a:r>
              <a:rPr lang="ja-JP" altLang="en-US" sz="1500" dirty="0">
                <a:solidFill>
                  <a:srgbClr val="FF0000"/>
                </a:solidFill>
                <a:latin typeface="EPSON 太丸ゴシック体Ｂ" panose="020F0709000000000000" pitchFamily="49" charset="-128"/>
                <a:ea typeface="EPSON 太丸ゴシック体Ｂ" panose="020F0709000000000000" pitchFamily="49" charset="-128"/>
              </a:rPr>
              <a:t>円）　  </a:t>
            </a:r>
            <a:r>
              <a:rPr lang="en-US" altLang="ja-JP" sz="2200" dirty="0">
                <a:solidFill>
                  <a:srgbClr val="FF0000"/>
                </a:solidFill>
                <a:latin typeface="EPSON 太丸ゴシック体Ｂ" panose="020F0709000000000000" pitchFamily="49" charset="-128"/>
                <a:ea typeface="EPSON 太丸ゴシック体Ｂ" panose="020F0709000000000000" pitchFamily="49" charset="-128"/>
              </a:rPr>
              <a:t>30</a:t>
            </a:r>
            <a:r>
              <a:rPr lang="ja-JP" altLang="en-US" sz="2200" dirty="0">
                <a:solidFill>
                  <a:srgbClr val="FF0000"/>
                </a:solidFill>
                <a:latin typeface="EPSON 太丸ゴシック体Ｂ" panose="020F0709000000000000" pitchFamily="49" charset="-128"/>
                <a:ea typeface="EPSON 太丸ゴシック体Ｂ" panose="020F0709000000000000" pitchFamily="49" charset="-128"/>
              </a:rPr>
              <a:t>％</a:t>
            </a:r>
            <a:r>
              <a:rPr lang="en-US" altLang="ja-JP" sz="2200" dirty="0">
                <a:solidFill>
                  <a:srgbClr val="FF0000"/>
                </a:solidFill>
                <a:latin typeface="EPSON 太丸ゴシック体Ｂ" panose="020F0709000000000000" pitchFamily="49" charset="-128"/>
                <a:ea typeface="EPSON 太丸ゴシック体Ｂ" panose="020F0709000000000000" pitchFamily="49" charset="-128"/>
              </a:rPr>
              <a:t>OFF</a:t>
            </a:r>
            <a:r>
              <a:rPr lang="ja-JP" altLang="en-US" sz="2000" dirty="0">
                <a:solidFill>
                  <a:srgbClr val="FF0000"/>
                </a:solidFill>
                <a:latin typeface="EPSON 太丸ゴシック体Ｂ" panose="020F0709000000000000" pitchFamily="49" charset="-128"/>
                <a:ea typeface="EPSON 太丸ゴシック体Ｂ" panose="020F0709000000000000" pitchFamily="49" charset="-128"/>
              </a:rPr>
              <a:t>  </a:t>
            </a:r>
            <a:r>
              <a:rPr lang="ja-JP" altLang="en-US" sz="1900" b="1" dirty="0">
                <a:solidFill>
                  <a:srgbClr val="FF0000"/>
                </a:solidFill>
                <a:latin typeface="EPSON 太丸ゴシック体Ｂ" panose="020F0709000000000000" pitchFamily="49" charset="-128"/>
                <a:ea typeface="EPSON 太丸ゴシック体Ｂ" panose="020F0709000000000000" pitchFamily="49" charset="-128"/>
              </a:rPr>
              <a:t>（</a:t>
            </a:r>
            <a:r>
              <a:rPr lang="en-US" altLang="ja-JP" sz="2200" b="1" dirty="0">
                <a:solidFill>
                  <a:srgbClr val="FF0000"/>
                </a:solidFill>
                <a:latin typeface="EPSON 太丸ゴシック体Ｂ" panose="020F0709000000000000" pitchFamily="49" charset="-128"/>
                <a:ea typeface="EPSON 太丸ゴシック体Ｂ" panose="020F0709000000000000" pitchFamily="49" charset="-128"/>
              </a:rPr>
              <a:t>3,850</a:t>
            </a:r>
            <a:r>
              <a:rPr lang="ja-JP" altLang="en-US" sz="1900" b="1" dirty="0">
                <a:solidFill>
                  <a:srgbClr val="FF0000"/>
                </a:solidFill>
                <a:latin typeface="EPSON 太丸ゴシック体Ｂ" panose="020F0709000000000000" pitchFamily="49" charset="-128"/>
                <a:ea typeface="EPSON 太丸ゴシック体Ｂ" panose="020F0709000000000000" pitchFamily="49" charset="-128"/>
              </a:rPr>
              <a:t>円）</a:t>
            </a:r>
            <a:r>
              <a:rPr lang="ja-JP" altLang="en-US" sz="1700" b="1" dirty="0">
                <a:solidFill>
                  <a:srgbClr val="FF0000"/>
                </a:solidFill>
                <a:latin typeface="EPSON 太丸ゴシック体Ｂ" panose="020F0709000000000000" pitchFamily="49" charset="-128"/>
                <a:ea typeface="EPSON 太丸ゴシック体Ｂ" panose="020F0709000000000000" pitchFamily="49" charset="-128"/>
              </a:rPr>
              <a:t> </a:t>
            </a:r>
            <a:r>
              <a:rPr lang="en-US" altLang="ja-JP" sz="2400" dirty="0">
                <a:solidFill>
                  <a:srgbClr val="FF0000"/>
                </a:solidFill>
                <a:latin typeface="EPSON 太丸ゴシック体Ｂ" panose="020F0709000000000000" pitchFamily="49" charset="-128"/>
                <a:ea typeface="EPSON 太丸ゴシック体Ｂ" panose="020F0709000000000000" pitchFamily="49" charset="-128"/>
              </a:rPr>
              <a:t>	</a:t>
            </a:r>
            <a:endParaRPr lang="en-US" altLang="ja-JP" sz="1800"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2400" dirty="0">
                <a:solidFill>
                  <a:srgbClr val="FF0000"/>
                </a:solidFill>
                <a:latin typeface="EPSON 太丸ゴシック体Ｂ" panose="020F0709000000000000" pitchFamily="49" charset="-128"/>
                <a:ea typeface="EPSON 太丸ゴシック体Ｂ" panose="020F0709000000000000" pitchFamily="49" charset="-128"/>
              </a:rPr>
              <a:t>２．指定スクール水着　</a:t>
            </a:r>
            <a:r>
              <a:rPr lang="en-US" altLang="ja-JP" sz="2200" dirty="0">
                <a:solidFill>
                  <a:srgbClr val="FF0000"/>
                </a:solidFill>
                <a:latin typeface="EPSON 太丸ゴシック体Ｂ" panose="020F0709000000000000" pitchFamily="49" charset="-128"/>
                <a:ea typeface="EPSON 太丸ゴシック体Ｂ" panose="020F0709000000000000" pitchFamily="49" charset="-128"/>
              </a:rPr>
              <a:t>20</a:t>
            </a:r>
            <a:r>
              <a:rPr lang="ja-JP" altLang="en-US" sz="2200" dirty="0">
                <a:solidFill>
                  <a:srgbClr val="FF0000"/>
                </a:solidFill>
                <a:latin typeface="EPSON 太丸ゴシック体Ｂ" panose="020F0709000000000000" pitchFamily="49" charset="-128"/>
                <a:ea typeface="EPSON 太丸ゴシック体Ｂ" panose="020F0709000000000000" pitchFamily="49" charset="-128"/>
              </a:rPr>
              <a:t>％</a:t>
            </a:r>
            <a:r>
              <a:rPr lang="en-US" altLang="ja-JP" sz="2200" dirty="0">
                <a:solidFill>
                  <a:srgbClr val="FF0000"/>
                </a:solidFill>
                <a:latin typeface="EPSON 太丸ゴシック体Ｂ" panose="020F0709000000000000" pitchFamily="49" charset="-128"/>
                <a:ea typeface="EPSON 太丸ゴシック体Ｂ" panose="020F0709000000000000" pitchFamily="49" charset="-128"/>
              </a:rPr>
              <a:t>OFF</a:t>
            </a:r>
            <a:r>
              <a:rPr lang="ja-JP" altLang="en-US" sz="2200" dirty="0">
                <a:solidFill>
                  <a:srgbClr val="FF0000"/>
                </a:solidFill>
                <a:latin typeface="EPSON 太丸ゴシック体Ｂ" panose="020F0709000000000000" pitchFamily="49" charset="-128"/>
                <a:ea typeface="EPSON 太丸ゴシック体Ｂ" panose="020F0709000000000000" pitchFamily="49" charset="-128"/>
              </a:rPr>
              <a:t>  </a:t>
            </a:r>
            <a:r>
              <a:rPr lang="ja-JP" altLang="en-US" sz="1700" b="1" dirty="0">
                <a:solidFill>
                  <a:srgbClr val="FF0000"/>
                </a:solidFill>
                <a:latin typeface="EPSON 太丸ゴシック体Ｂ" panose="020F0709000000000000" pitchFamily="49" charset="-128"/>
                <a:ea typeface="EPSON 太丸ゴシック体Ｂ" panose="020F0709000000000000" pitchFamily="49" charset="-128"/>
              </a:rPr>
              <a:t>（男子 </a:t>
            </a:r>
            <a:r>
              <a:rPr lang="en-US" altLang="ja-JP" sz="1900" b="1" dirty="0">
                <a:solidFill>
                  <a:srgbClr val="FF0000"/>
                </a:solidFill>
                <a:latin typeface="EPSON 太丸ゴシック体Ｂ" panose="020F0709000000000000" pitchFamily="49" charset="-128"/>
                <a:ea typeface="EPSON 太丸ゴシック体Ｂ" panose="020F0709000000000000" pitchFamily="49" charset="-128"/>
              </a:rPr>
              <a:t>2,640</a:t>
            </a:r>
            <a:r>
              <a:rPr lang="ja-JP" altLang="en-US" sz="1700" b="1" dirty="0">
                <a:solidFill>
                  <a:srgbClr val="FF0000"/>
                </a:solidFill>
                <a:latin typeface="EPSON 太丸ゴシック体Ｂ" panose="020F0709000000000000" pitchFamily="49" charset="-128"/>
                <a:ea typeface="EPSON 太丸ゴシック体Ｂ" panose="020F0709000000000000" pitchFamily="49" charset="-128"/>
              </a:rPr>
              <a:t>円～</a:t>
            </a:r>
            <a:r>
              <a:rPr lang="en-US" altLang="ja-JP" sz="1700" b="1" dirty="0">
                <a:solidFill>
                  <a:srgbClr val="FF0000"/>
                </a:solidFill>
                <a:latin typeface="EPSON 太丸ゴシック体Ｂ" panose="020F0709000000000000" pitchFamily="49" charset="-128"/>
                <a:ea typeface="EPSON 太丸ゴシック体Ｂ" panose="020F0709000000000000" pitchFamily="49" charset="-128"/>
              </a:rPr>
              <a:t>/</a:t>
            </a:r>
            <a:r>
              <a:rPr lang="ja-JP" altLang="en-US" sz="1700" b="1" dirty="0">
                <a:solidFill>
                  <a:srgbClr val="FF0000"/>
                </a:solidFill>
                <a:latin typeface="EPSON 太丸ゴシック体Ｂ" panose="020F0709000000000000" pitchFamily="49" charset="-128"/>
                <a:ea typeface="EPSON 太丸ゴシック体Ｂ" panose="020F0709000000000000" pitchFamily="49" charset="-128"/>
              </a:rPr>
              <a:t>女子 </a:t>
            </a:r>
            <a:r>
              <a:rPr lang="en-US" altLang="ja-JP" sz="1900" b="1" dirty="0">
                <a:solidFill>
                  <a:srgbClr val="FF0000"/>
                </a:solidFill>
                <a:latin typeface="EPSON 太丸ゴシック体Ｂ" panose="020F0709000000000000" pitchFamily="49" charset="-128"/>
                <a:ea typeface="EPSON 太丸ゴシック体Ｂ" panose="020F0709000000000000" pitchFamily="49" charset="-128"/>
              </a:rPr>
              <a:t>4,400</a:t>
            </a:r>
            <a:r>
              <a:rPr lang="ja-JP" altLang="en-US" sz="1700" b="1" dirty="0">
                <a:solidFill>
                  <a:srgbClr val="FF0000"/>
                </a:solidFill>
                <a:latin typeface="EPSON 太丸ゴシック体Ｂ" panose="020F0709000000000000" pitchFamily="49" charset="-128"/>
                <a:ea typeface="EPSON 太丸ゴシック体Ｂ" panose="020F0709000000000000" pitchFamily="49" charset="-128"/>
              </a:rPr>
              <a:t>円～）</a:t>
            </a:r>
            <a:r>
              <a:rPr lang="en-US" altLang="ja-JP" sz="1700" dirty="0">
                <a:solidFill>
                  <a:srgbClr val="FF0000"/>
                </a:solidFill>
                <a:latin typeface="EPSON 太丸ゴシック体Ｂ" panose="020F0709000000000000" pitchFamily="49" charset="-128"/>
                <a:ea typeface="EPSON 太丸ゴシック体Ｂ" panose="020F0709000000000000" pitchFamily="49" charset="-128"/>
              </a:rPr>
              <a:t>	</a:t>
            </a:r>
            <a:endParaRPr lang="en-US" altLang="ja-JP" sz="1800"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2400" dirty="0">
                <a:solidFill>
                  <a:srgbClr val="FF0000"/>
                </a:solidFill>
                <a:latin typeface="EPSON 太丸ゴシック体Ｂ" panose="020F0709000000000000" pitchFamily="49" charset="-128"/>
                <a:ea typeface="EPSON 太丸ゴシック体Ｂ" panose="020F0709000000000000" pitchFamily="49" charset="-128"/>
              </a:rPr>
              <a:t>３．メッシュキャッププレゼント </a:t>
            </a:r>
            <a:r>
              <a:rPr lang="en-US" altLang="ja-JP" sz="1700" dirty="0">
                <a:solidFill>
                  <a:srgbClr val="FF0000"/>
                </a:solidFill>
                <a:latin typeface="EPSON 太丸ゴシック体Ｂ" panose="020F0709000000000000" pitchFamily="49" charset="-128"/>
                <a:ea typeface="EPSON 太丸ゴシック体Ｂ" panose="020F0709000000000000" pitchFamily="49" charset="-128"/>
              </a:rPr>
              <a:t>※</a:t>
            </a:r>
            <a:r>
              <a:rPr lang="ja-JP" altLang="en-US" sz="1700" dirty="0">
                <a:solidFill>
                  <a:srgbClr val="FF0000"/>
                </a:solidFill>
                <a:latin typeface="EPSON 太丸ゴシック体Ｂ" panose="020F0709000000000000" pitchFamily="49" charset="-128"/>
                <a:ea typeface="EPSON 太丸ゴシック体Ｂ" panose="020F0709000000000000" pitchFamily="49" charset="-128"/>
              </a:rPr>
              <a:t>初回レッスン時にお渡しとなります。</a:t>
            </a:r>
            <a:endParaRPr lang="en-US" altLang="ja-JP" sz="1700"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1600" dirty="0">
                <a:solidFill>
                  <a:srgbClr val="FF0000"/>
                </a:solidFill>
                <a:latin typeface="EPSON 太丸ゴシック体Ｂ" panose="020F0709000000000000" pitchFamily="49" charset="-128"/>
                <a:ea typeface="EPSON 太丸ゴシック体Ｂ" panose="020F0709000000000000" pitchFamily="49" charset="-128"/>
              </a:rPr>
              <a:t>　　　</a:t>
            </a:r>
            <a:r>
              <a:rPr lang="en-US" altLang="ja-JP" sz="1700" dirty="0">
                <a:solidFill>
                  <a:srgbClr val="FF0000"/>
                </a:solidFill>
                <a:latin typeface="EPSON 太丸ゴシック体Ｂ" panose="020F0709000000000000" pitchFamily="49" charset="-128"/>
                <a:ea typeface="EPSON 太丸ゴシック体Ｂ" panose="020F0709000000000000" pitchFamily="49" charset="-128"/>
              </a:rPr>
              <a:t>※</a:t>
            </a:r>
            <a:r>
              <a:rPr lang="ja-JP" altLang="en-US" sz="1700" dirty="0">
                <a:solidFill>
                  <a:srgbClr val="FF0000"/>
                </a:solidFill>
                <a:latin typeface="EPSON 太丸ゴシック体Ｂ" panose="020F0709000000000000" pitchFamily="49" charset="-128"/>
                <a:ea typeface="EPSON 太丸ゴシック体Ｂ" panose="020F0709000000000000" pitchFamily="49" charset="-128"/>
              </a:rPr>
              <a:t>その他、指定スクールバッグ（</a:t>
            </a:r>
            <a:r>
              <a:rPr lang="en-US" altLang="ja-JP" sz="1700" dirty="0">
                <a:solidFill>
                  <a:srgbClr val="FF0000"/>
                </a:solidFill>
                <a:latin typeface="EPSON 太丸ゴシック体Ｂ" panose="020F0709000000000000" pitchFamily="49" charset="-128"/>
                <a:ea typeface="EPSON 太丸ゴシック体Ｂ" panose="020F0709000000000000" pitchFamily="49" charset="-128"/>
              </a:rPr>
              <a:t>3,025</a:t>
            </a:r>
            <a:r>
              <a:rPr lang="ja-JP" altLang="en-US" sz="1700" dirty="0">
                <a:solidFill>
                  <a:srgbClr val="FF0000"/>
                </a:solidFill>
                <a:latin typeface="EPSON 太丸ゴシック体Ｂ" panose="020F0709000000000000" pitchFamily="49" charset="-128"/>
                <a:ea typeface="EPSON 太丸ゴシック体Ｂ" panose="020F0709000000000000" pitchFamily="49" charset="-128"/>
              </a:rPr>
              <a:t>円）と月会費・年会費が別途必要となります。</a:t>
            </a:r>
            <a:endParaRPr lang="en-US" altLang="ja-JP" sz="1700" dirty="0">
              <a:solidFill>
                <a:srgbClr val="FF0000"/>
              </a:solidFill>
              <a:latin typeface="EPSON 太丸ゴシック体Ｂ" panose="020F0709000000000000" pitchFamily="49" charset="-128"/>
              <a:ea typeface="EPSON 太丸ゴシック体Ｂ" panose="020F0709000000000000" pitchFamily="49" charset="-128"/>
            </a:endParaRPr>
          </a:p>
        </p:txBody>
      </p:sp>
      <p:sp>
        <p:nvSpPr>
          <p:cNvPr id="6" name="サブタイトル 2"/>
          <p:cNvSpPr txBox="1">
            <a:spLocks/>
          </p:cNvSpPr>
          <p:nvPr/>
        </p:nvSpPr>
        <p:spPr>
          <a:xfrm>
            <a:off x="251520" y="5301208"/>
            <a:ext cx="8712968" cy="1368152"/>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endParaRPr lang="en-US" altLang="ja-JP" sz="1800" dirty="0">
              <a:solidFill>
                <a:srgbClr val="FF0000"/>
              </a:solidFill>
              <a:latin typeface="EPSON 太丸ゴシック体Ｂ" panose="020F0709000000000000" pitchFamily="49" charset="-128"/>
              <a:ea typeface="EPSON 太丸ゴシック体Ｂ" panose="020F0709000000000000" pitchFamily="49" charset="-128"/>
            </a:endParaRPr>
          </a:p>
        </p:txBody>
      </p:sp>
      <p:sp>
        <p:nvSpPr>
          <p:cNvPr id="7" name="サブタイトル 2"/>
          <p:cNvSpPr txBox="1">
            <a:spLocks/>
          </p:cNvSpPr>
          <p:nvPr/>
        </p:nvSpPr>
        <p:spPr>
          <a:xfrm>
            <a:off x="323528" y="4968552"/>
            <a:ext cx="8424936" cy="198884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2400" b="1" dirty="0">
                <a:solidFill>
                  <a:schemeClr val="tx1"/>
                </a:solidFill>
                <a:latin typeface="EPSON 太丸ゴシック体Ｂ" panose="020F0709000000000000" pitchFamily="49" charset="-128"/>
                <a:ea typeface="EPSON 太丸ゴシック体Ｂ" panose="020F0709000000000000" pitchFamily="49" charset="-128"/>
              </a:rPr>
              <a:t>申込（受付）期間</a:t>
            </a:r>
            <a:endParaRPr lang="en-US" altLang="ja-JP" sz="2400" b="1" dirty="0">
              <a:solidFill>
                <a:schemeClr val="tx1"/>
              </a:solidFill>
              <a:latin typeface="EPSON 太丸ゴシック体Ｂ" panose="020F0709000000000000" pitchFamily="49" charset="-128"/>
              <a:ea typeface="EPSON 太丸ゴシック体Ｂ" panose="020F0709000000000000" pitchFamily="49" charset="-128"/>
            </a:endParaRPr>
          </a:p>
          <a:p>
            <a:pPr algn="l"/>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4</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月</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8</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日（木）～  </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4</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月</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28</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日（水）</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11</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00</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19</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2400" dirty="0">
                <a:solidFill>
                  <a:schemeClr val="tx1"/>
                </a:solidFill>
                <a:latin typeface="EPSON 太丸ゴシック体Ｂ" panose="020F0709000000000000" pitchFamily="49" charset="-128"/>
                <a:ea typeface="EPSON 太丸ゴシック体Ｂ" panose="020F0709000000000000" pitchFamily="49" charset="-128"/>
              </a:rPr>
              <a:t>00</a:t>
            </a:r>
            <a:r>
              <a:rPr lang="ja-JP" altLang="en-US" sz="2400" dirty="0">
                <a:solidFill>
                  <a:schemeClr val="tx1"/>
                </a:solidFill>
                <a:latin typeface="EPSON 太丸ゴシック体Ｂ" panose="020F0709000000000000" pitchFamily="49" charset="-128"/>
                <a:ea typeface="EPSON 太丸ゴシック体Ｂ" panose="020F0709000000000000" pitchFamily="49" charset="-128"/>
              </a:rPr>
              <a:t>まで</a:t>
            </a:r>
            <a:endParaRPr lang="en-US" altLang="ja-JP" sz="2400" dirty="0">
              <a:solidFill>
                <a:schemeClr val="tx1"/>
              </a:solidFill>
              <a:latin typeface="EPSON 太丸ゴシック体Ｂ" panose="020F0709000000000000" pitchFamily="49" charset="-128"/>
              <a:ea typeface="EPSON 太丸ゴシック体Ｂ" panose="020F0709000000000000" pitchFamily="49" charset="-128"/>
            </a:endParaRPr>
          </a:p>
          <a:p>
            <a:pPr algn="r"/>
            <a:r>
              <a:rPr lang="ja-JP" altLang="en-US" sz="1400" dirty="0">
                <a:solidFill>
                  <a:schemeClr val="tx1"/>
                </a:solidFill>
                <a:latin typeface="EPSON 太丸ゴシック体Ｂ" panose="020F0709000000000000" pitchFamily="49" charset="-128"/>
                <a:ea typeface="EPSON 太丸ゴシック体Ｂ" panose="020F0709000000000000" pitchFamily="49" charset="-128"/>
              </a:rPr>
              <a:t>　　　　　　　　　　　　　　</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土曜日のみ（</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4/10</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17</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10</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00</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15</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a:t>
            </a:r>
            <a:r>
              <a:rPr lang="en-US" altLang="ja-JP" sz="1600" dirty="0">
                <a:solidFill>
                  <a:schemeClr val="tx1"/>
                </a:solidFill>
                <a:latin typeface="EPSON 太丸ゴシック体Ｂ" panose="020F0709000000000000" pitchFamily="49" charset="-128"/>
                <a:ea typeface="EPSON 太丸ゴシック体Ｂ" panose="020F0709000000000000" pitchFamily="49" charset="-128"/>
              </a:rPr>
              <a:t>30</a:t>
            </a:r>
            <a:r>
              <a:rPr lang="ja-JP" altLang="en-US" sz="1600" dirty="0">
                <a:solidFill>
                  <a:schemeClr val="tx1"/>
                </a:solidFill>
                <a:latin typeface="EPSON 太丸ゴシック体Ｂ" panose="020F0709000000000000" pitchFamily="49" charset="-128"/>
                <a:ea typeface="EPSON 太丸ゴシック体Ｂ" panose="020F0709000000000000" pitchFamily="49" charset="-128"/>
              </a:rPr>
              <a:t>まで　</a:t>
            </a:r>
            <a:r>
              <a:rPr lang="ja-JP" altLang="en-US" sz="1600" dirty="0">
                <a:solidFill>
                  <a:srgbClr val="FF0000"/>
                </a:solidFill>
                <a:latin typeface="EPSON 太丸ゴシック体Ｂ" panose="020F0709000000000000" pitchFamily="49" charset="-128"/>
                <a:ea typeface="EPSON 太丸ゴシック体Ｂ" panose="020F0709000000000000" pitchFamily="49" charset="-128"/>
              </a:rPr>
              <a:t>日曜休館</a:t>
            </a:r>
            <a:endParaRPr lang="en-US" altLang="ja-JP" sz="1600" dirty="0">
              <a:solidFill>
                <a:srgbClr val="FF0000"/>
              </a:solidFill>
              <a:latin typeface="EPSON 太丸ゴシック体Ｂ" panose="020F0709000000000000" pitchFamily="49" charset="-128"/>
              <a:ea typeface="EPSON 太丸ゴシック体Ｂ" panose="020F0709000000000000" pitchFamily="49" charset="-128"/>
            </a:endParaRPr>
          </a:p>
          <a:p>
            <a:pPr algn="l"/>
            <a:r>
              <a:rPr lang="ja-JP" altLang="en-US" sz="1800" dirty="0">
                <a:solidFill>
                  <a:schemeClr val="tx1"/>
                </a:solidFill>
                <a:latin typeface="EPSON 太丸ゴシック体Ｂ" panose="020F0709000000000000" pitchFamily="49" charset="-128"/>
                <a:ea typeface="EPSON 太丸ゴシック体Ｂ" panose="020F0709000000000000" pitchFamily="49" charset="-128"/>
              </a:rPr>
              <a:t>各クラスおよび曜日とも定員になり次第締め切らさせていただきます。</a:t>
            </a:r>
            <a:endParaRPr lang="en-US" altLang="ja-JP" sz="1800" dirty="0">
              <a:solidFill>
                <a:schemeClr val="tx1"/>
              </a:solidFill>
              <a:latin typeface="EPSON 太丸ゴシック体Ｂ" panose="020F0709000000000000" pitchFamily="49" charset="-128"/>
              <a:ea typeface="EPSON 太丸ゴシック体Ｂ" panose="020F0709000000000000" pitchFamily="49" charset="-128"/>
            </a:endParaRPr>
          </a:p>
          <a:p>
            <a:pPr algn="l"/>
            <a:r>
              <a:rPr lang="ja-JP" altLang="en-US" sz="1800" dirty="0">
                <a:solidFill>
                  <a:schemeClr val="tx1"/>
                </a:solidFill>
                <a:latin typeface="EPSON 太丸ゴシック体Ｂ" panose="020F0709000000000000" pitchFamily="49" charset="-128"/>
                <a:ea typeface="EPSON 太丸ゴシック体Ｂ" panose="020F0709000000000000" pitchFamily="49" charset="-128"/>
              </a:rPr>
              <a:t>詳しくは当スクール受付までお問い合わせください。　電話：</a:t>
            </a:r>
            <a:r>
              <a:rPr lang="en-US" altLang="ja-JP" sz="1800" dirty="0">
                <a:solidFill>
                  <a:schemeClr val="tx1"/>
                </a:solidFill>
                <a:latin typeface="EPSON 太丸ゴシック体Ｂ" panose="020F0709000000000000" pitchFamily="49" charset="-128"/>
                <a:ea typeface="EPSON 太丸ゴシック体Ｂ" panose="020F0709000000000000" pitchFamily="49" charset="-128"/>
              </a:rPr>
              <a:t>0566-76-3191</a:t>
            </a:r>
            <a:endParaRPr lang="en-US" altLang="ja-JP" dirty="0">
              <a:solidFill>
                <a:schemeClr val="tx1"/>
              </a:solidFill>
              <a:latin typeface="EPSON 太丸ゴシック体Ｂ" panose="020F0709000000000000" pitchFamily="49" charset="-128"/>
              <a:ea typeface="EPSON 太丸ゴシック体Ｂ" panose="020F0709000000000000" pitchFamily="49" charset="-128"/>
            </a:endParaRPr>
          </a:p>
        </p:txBody>
      </p:sp>
      <p:sp>
        <p:nvSpPr>
          <p:cNvPr id="8" name="タイトル 1"/>
          <p:cNvSpPr txBox="1">
            <a:spLocks/>
          </p:cNvSpPr>
          <p:nvPr/>
        </p:nvSpPr>
        <p:spPr>
          <a:xfrm rot="19957526">
            <a:off x="35971" y="443970"/>
            <a:ext cx="1883659" cy="720080"/>
          </a:xfrm>
          <a:prstGeom prst="rect">
            <a:avLst/>
          </a:prstGeom>
        </p:spPr>
        <p:txBody>
          <a:bodyPr vert="horz" wrap="none" lIns="91440" tIns="45720" rIns="91440" bIns="45720" rtlCol="0" anchor="ctr" anchorCtr="0">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3600" b="1" dirty="0">
                <a:solidFill>
                  <a:srgbClr val="FFFF00"/>
                </a:solidFill>
                <a:latin typeface="EPSON 太丸ゴシック体Ｂ" panose="020F0709000000000000" pitchFamily="49" charset="-128"/>
                <a:ea typeface="EPSON 太丸ゴシック体Ｂ" panose="020F0709000000000000" pitchFamily="49" charset="-128"/>
              </a:rPr>
              <a:t>2021</a:t>
            </a:r>
            <a:r>
              <a:rPr lang="ja-JP" altLang="en-US" sz="3600" b="1" dirty="0">
                <a:solidFill>
                  <a:srgbClr val="FFFF00"/>
                </a:solidFill>
                <a:latin typeface="EPSON 太丸ゴシック体Ｂ" panose="020F0709000000000000" pitchFamily="49" charset="-128"/>
                <a:ea typeface="EPSON 太丸ゴシック体Ｂ" panose="020F0709000000000000" pitchFamily="49" charset="-128"/>
              </a:rPr>
              <a:t>年</a:t>
            </a:r>
          </a:p>
        </p:txBody>
      </p:sp>
    </p:spTree>
    <p:extLst>
      <p:ext uri="{BB962C8B-B14F-4D97-AF65-F5344CB8AC3E}">
        <p14:creationId xmlns:p14="http://schemas.microsoft.com/office/powerpoint/2010/main" val="2720024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125</TotalTime>
  <Words>280</Words>
  <Application>Microsoft Office PowerPoint</Application>
  <PresentationFormat>画面に合わせる (4:3)</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EPSON 太丸ゴシック体Ｂ</vt:lpstr>
      <vt:lpstr>HG丸ｺﾞｼｯｸM-PRO</vt:lpstr>
      <vt:lpstr>Candara</vt:lpstr>
      <vt:lpstr>Symbol</vt:lpstr>
      <vt:lpstr>ウェーブ</vt:lpstr>
      <vt:lpstr>夏に向けての体力づくり！！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コロナに負けない体力づくり！</dc:title>
  <dc:creator>NJ3700_2</dc:creator>
  <cp:lastModifiedBy>安城SS 園田</cp:lastModifiedBy>
  <cp:revision>26</cp:revision>
  <cp:lastPrinted>2021-02-10T08:02:52Z</cp:lastPrinted>
  <dcterms:created xsi:type="dcterms:W3CDTF">2020-12-07T08:48:53Z</dcterms:created>
  <dcterms:modified xsi:type="dcterms:W3CDTF">2021-04-03T06:58:50Z</dcterms:modified>
</cp:coreProperties>
</file>